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9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82" r:id="rId18"/>
    <p:sldId id="273" r:id="rId19"/>
    <p:sldId id="283" r:id="rId20"/>
    <p:sldId id="274" r:id="rId21"/>
    <p:sldId id="275" r:id="rId22"/>
    <p:sldId id="284" r:id="rId23"/>
    <p:sldId id="276" r:id="rId24"/>
    <p:sldId id="277" r:id="rId25"/>
    <p:sldId id="285" r:id="rId26"/>
    <p:sldId id="279" r:id="rId27"/>
    <p:sldId id="280" r:id="rId28"/>
    <p:sldId id="281" r:id="rId29"/>
    <p:sldId id="278" r:id="rId30"/>
    <p:sldId id="28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370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2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3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9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5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빨간색 배경의 노란색 연필">
            <a:extLst>
              <a:ext uri="{FF2B5EF4-FFF2-40B4-BE49-F238E27FC236}">
                <a16:creationId xmlns:a16="http://schemas.microsoft.com/office/drawing/2014/main" id="{5CA3C751-5472-EE9C-0B57-7ED2C1644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9" r="10668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46" name="Freeform: Shape 3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40785B-AC78-E45D-1FDC-15EFE2069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3206280"/>
            <a:ext cx="4023360" cy="1208141"/>
          </a:xfrm>
        </p:spPr>
        <p:txBody>
          <a:bodyPr anchor="b">
            <a:normAutofit/>
          </a:bodyPr>
          <a:lstStyle/>
          <a:p>
            <a:r>
              <a:rPr lang="en-US" altLang="ko-KR" sz="6000" dirty="0"/>
              <a:t>HTML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FD5F6-100A-D382-D66E-A11C5B3AD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591562"/>
            <a:ext cx="3933306" cy="120814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kopo05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김시현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87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F55FC1-641F-6822-FB0A-29E0CF52B64A}"/>
              </a:ext>
            </a:extLst>
          </p:cNvPr>
          <p:cNvGrpSpPr/>
          <p:nvPr/>
        </p:nvGrpSpPr>
        <p:grpSpPr>
          <a:xfrm>
            <a:off x="198120" y="341593"/>
            <a:ext cx="11795760" cy="6174814"/>
            <a:chOff x="130629" y="341593"/>
            <a:chExt cx="11930742" cy="61748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8975651-2512-AA7F-1131-3564C9936E14}"/>
                </a:ext>
              </a:extLst>
            </p:cNvPr>
            <p:cNvGrpSpPr/>
            <p:nvPr/>
          </p:nvGrpSpPr>
          <p:grpSpPr>
            <a:xfrm>
              <a:off x="130629" y="341593"/>
              <a:ext cx="11930742" cy="6174814"/>
              <a:chOff x="261258" y="341898"/>
              <a:chExt cx="11930742" cy="617481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20C9618-30D6-CA6E-AA7C-569F68D05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258" y="341898"/>
                <a:ext cx="8464609" cy="6174814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0F2B3A5-76AF-6504-EA4E-951BCDF05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3710" y="341898"/>
                <a:ext cx="7128290" cy="617420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00E1DE-0728-281B-0FF2-7411303B899F}"/>
                </a:ext>
              </a:extLst>
            </p:cNvPr>
            <p:cNvSpPr txBox="1"/>
            <p:nvPr/>
          </p:nvSpPr>
          <p:spPr>
            <a:xfrm>
              <a:off x="1523892" y="3177018"/>
              <a:ext cx="4802452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GitHub </a:t>
              </a:r>
              <a:r>
                <a:rPr lang="ko-KR" altLang="en-US" dirty="0">
                  <a:solidFill>
                    <a:schemeClr val="accent1"/>
                  </a:solidFill>
                </a:rPr>
                <a:t>연결 </a:t>
              </a:r>
              <a:r>
                <a:rPr lang="en-US" altLang="ko-KR" dirty="0">
                  <a:solidFill>
                    <a:schemeClr val="accent1"/>
                  </a:solidFill>
                </a:rPr>
                <a:t>: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 Repository </a:t>
              </a:r>
              <a:r>
                <a:rPr lang="ko-KR" altLang="en-US" dirty="0">
                  <a:solidFill>
                    <a:schemeClr val="accent1"/>
                  </a:solidFill>
                </a:rPr>
                <a:t>이름 지정 </a:t>
              </a:r>
              <a:r>
                <a:rPr lang="en-US" altLang="ko-KR" dirty="0">
                  <a:solidFill>
                    <a:schemeClr val="accent1"/>
                  </a:solidFill>
                </a:rPr>
                <a:t>&gt; private or public </a:t>
              </a:r>
              <a:r>
                <a:rPr lang="ko-KR" altLang="en-US" dirty="0">
                  <a:solidFill>
                    <a:schemeClr val="accent1"/>
                  </a:solidFill>
                </a:rPr>
                <a:t>선택 </a:t>
              </a:r>
              <a:endParaRPr lang="en-US" altLang="ko-KR" dirty="0">
                <a:solidFill>
                  <a:schemeClr val="accent1"/>
                </a:solidFill>
              </a:endParaRP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&gt; GitHub</a:t>
              </a:r>
              <a:r>
                <a:rPr lang="ko-KR" altLang="en-US" dirty="0">
                  <a:solidFill>
                    <a:schemeClr val="accent1"/>
                  </a:solidFill>
                </a:rPr>
                <a:t>에 </a:t>
              </a:r>
              <a:r>
                <a:rPr lang="en-US" altLang="ko-KR" dirty="0">
                  <a:solidFill>
                    <a:schemeClr val="accent1"/>
                  </a:solidFill>
                </a:rPr>
                <a:t>Repository </a:t>
              </a:r>
              <a:r>
                <a:rPr lang="ko-KR" altLang="en-US" dirty="0">
                  <a:solidFill>
                    <a:schemeClr val="accent1"/>
                  </a:solidFill>
                </a:rPr>
                <a:t>생성됨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C96A0A-A8B1-C8F6-AEE8-9BA423BFC417}"/>
                </a:ext>
              </a:extLst>
            </p:cNvPr>
            <p:cNvSpPr/>
            <p:nvPr/>
          </p:nvSpPr>
          <p:spPr>
            <a:xfrm>
              <a:off x="2107163" y="598755"/>
              <a:ext cx="440094" cy="19807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B193C8-E600-22FD-5FEA-65661CA06008}"/>
                </a:ext>
              </a:extLst>
            </p:cNvPr>
            <p:cNvSpPr/>
            <p:nvPr/>
          </p:nvSpPr>
          <p:spPr>
            <a:xfrm>
              <a:off x="2107163" y="1008421"/>
              <a:ext cx="2825918" cy="19807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AC502C4-0D31-54BC-35EF-026C970CB178}"/>
                </a:ext>
              </a:extLst>
            </p:cNvPr>
            <p:cNvSpPr/>
            <p:nvPr/>
          </p:nvSpPr>
          <p:spPr>
            <a:xfrm>
              <a:off x="7084112" y="3345446"/>
              <a:ext cx="2268894" cy="58647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9ED63B20-979D-D9F6-652D-64F8FB7E7EA5}"/>
                </a:ext>
              </a:extLst>
            </p:cNvPr>
            <p:cNvSpPr/>
            <p:nvPr/>
          </p:nvSpPr>
          <p:spPr>
            <a:xfrm>
              <a:off x="6426926" y="3429000"/>
              <a:ext cx="535577" cy="385354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55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E197B3-8C35-2EEC-A4FA-439812F6A361}"/>
              </a:ext>
            </a:extLst>
          </p:cNvPr>
          <p:cNvGrpSpPr/>
          <p:nvPr/>
        </p:nvGrpSpPr>
        <p:grpSpPr>
          <a:xfrm>
            <a:off x="1388225" y="0"/>
            <a:ext cx="9415550" cy="6858000"/>
            <a:chOff x="1546406" y="0"/>
            <a:chExt cx="9415550" cy="68580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92E34F7-E7C3-2443-6FDD-F43DC08B843E}"/>
                </a:ext>
              </a:extLst>
            </p:cNvPr>
            <p:cNvGrpSpPr/>
            <p:nvPr/>
          </p:nvGrpSpPr>
          <p:grpSpPr>
            <a:xfrm>
              <a:off x="1546406" y="0"/>
              <a:ext cx="9415550" cy="6858000"/>
              <a:chOff x="3349080" y="222925"/>
              <a:chExt cx="8536271" cy="621756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52D5917-C12E-E565-BEC4-C4A31333B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62144" y="222925"/>
                <a:ext cx="8523207" cy="6217560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83FAE1D-2529-810C-6BE3-8979949E27FF}"/>
                  </a:ext>
                </a:extLst>
              </p:cNvPr>
              <p:cNvSpPr/>
              <p:nvPr/>
            </p:nvSpPr>
            <p:spPr>
              <a:xfrm>
                <a:off x="3349080" y="1160458"/>
                <a:ext cx="373833" cy="42014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ED78FF2-395E-7806-B73B-663618D0F196}"/>
                  </a:ext>
                </a:extLst>
              </p:cNvPr>
              <p:cNvSpPr/>
              <p:nvPr/>
            </p:nvSpPr>
            <p:spPr>
              <a:xfrm>
                <a:off x="5256258" y="1121269"/>
                <a:ext cx="256268" cy="24819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C9C3DB-15A4-BD52-937E-2C281B337C8E}"/>
                </a:ext>
              </a:extLst>
            </p:cNvPr>
            <p:cNvSpPr txBox="1"/>
            <p:nvPr/>
          </p:nvSpPr>
          <p:spPr>
            <a:xfrm>
              <a:off x="2189574" y="1497529"/>
              <a:ext cx="439410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GitHub Push: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“+” </a:t>
              </a:r>
              <a:r>
                <a:rPr lang="ko-KR" altLang="en-US" dirty="0">
                  <a:solidFill>
                    <a:schemeClr val="accent1"/>
                  </a:solidFill>
                </a:rPr>
                <a:t>를 클릭하여 </a:t>
              </a:r>
              <a:r>
                <a:rPr lang="en-US" altLang="ko-KR" dirty="0">
                  <a:solidFill>
                    <a:schemeClr val="accent1"/>
                  </a:solidFill>
                </a:rPr>
                <a:t> Staged Changes</a:t>
              </a:r>
              <a:r>
                <a:rPr lang="ko-KR" altLang="en-US" dirty="0">
                  <a:solidFill>
                    <a:schemeClr val="accent1"/>
                  </a:solidFill>
                </a:rPr>
                <a:t>에 올린다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92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160B07-8F87-7ABD-DEEE-C06141B030DB}"/>
              </a:ext>
            </a:extLst>
          </p:cNvPr>
          <p:cNvGrpSpPr/>
          <p:nvPr/>
        </p:nvGrpSpPr>
        <p:grpSpPr>
          <a:xfrm>
            <a:off x="308699" y="150222"/>
            <a:ext cx="11574602" cy="6557555"/>
            <a:chOff x="712280" y="350200"/>
            <a:chExt cx="10767440" cy="61576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77FA4E-0410-08C7-45E4-FB4A1B8C36FD}"/>
                </a:ext>
              </a:extLst>
            </p:cNvPr>
            <p:cNvGrpSpPr/>
            <p:nvPr/>
          </p:nvGrpSpPr>
          <p:grpSpPr>
            <a:xfrm>
              <a:off x="712280" y="350200"/>
              <a:ext cx="10767440" cy="6157600"/>
              <a:chOff x="361864" y="246825"/>
              <a:chExt cx="10767440" cy="61576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AEBA843-254C-9D54-B89E-0AD728D71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864" y="246825"/>
                <a:ext cx="8441011" cy="61576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1CC7A13-D1A2-527D-4DF2-610226B8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8292" y="246825"/>
                <a:ext cx="8441012" cy="615760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F27770D-079D-735E-12C9-6E4FB6B30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156" y="3626068"/>
                <a:ext cx="4162425" cy="1143000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C6E604-FC11-069A-9518-067EE45B4396}"/>
                </a:ext>
              </a:extLst>
            </p:cNvPr>
            <p:cNvSpPr/>
            <p:nvPr/>
          </p:nvSpPr>
          <p:spPr>
            <a:xfrm>
              <a:off x="1204732" y="864287"/>
              <a:ext cx="911450" cy="2329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DCDF7F-212C-8393-122E-9E738E8B0CBE}"/>
                </a:ext>
              </a:extLst>
            </p:cNvPr>
            <p:cNvSpPr/>
            <p:nvPr/>
          </p:nvSpPr>
          <p:spPr>
            <a:xfrm>
              <a:off x="3551692" y="1150177"/>
              <a:ext cx="1712640" cy="24754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00D68-1AB7-912C-A058-BCDFBD61BAD5}"/>
                </a:ext>
              </a:extLst>
            </p:cNvPr>
            <p:cNvSpPr txBox="1"/>
            <p:nvPr/>
          </p:nvSpPr>
          <p:spPr>
            <a:xfrm>
              <a:off x="1204732" y="1951697"/>
              <a:ext cx="4394106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GitHub Push: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commit </a:t>
              </a:r>
              <a:r>
                <a:rPr lang="ko-KR" altLang="en-US" dirty="0">
                  <a:solidFill>
                    <a:schemeClr val="accent1"/>
                  </a:solidFill>
                </a:rPr>
                <a:t>메시지 작성 후 체크</a:t>
              </a:r>
              <a:endParaRPr lang="en-US" altLang="ko-KR" dirty="0">
                <a:solidFill>
                  <a:schemeClr val="accent1"/>
                </a:solidFill>
              </a:endParaRP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&gt;Sync Changes</a:t>
              </a:r>
              <a:r>
                <a:rPr lang="ko-KR" altLang="en-US" dirty="0">
                  <a:solidFill>
                    <a:schemeClr val="accent1"/>
                  </a:solidFill>
                </a:rPr>
                <a:t>로 </a:t>
              </a:r>
              <a:r>
                <a:rPr lang="en-US" altLang="ko-KR" dirty="0">
                  <a:solidFill>
                    <a:schemeClr val="accent1"/>
                  </a:solidFill>
                </a:rPr>
                <a:t>commit</a:t>
              </a:r>
              <a:r>
                <a:rPr lang="ko-KR" altLang="en-US" dirty="0">
                  <a:solidFill>
                    <a:schemeClr val="accent1"/>
                  </a:solidFill>
                </a:rPr>
                <a:t>된 파일  </a:t>
              </a:r>
              <a:r>
                <a:rPr lang="en-US" altLang="ko-KR" dirty="0">
                  <a:solidFill>
                    <a:schemeClr val="accent1"/>
                  </a:solidFill>
                </a:rPr>
                <a:t>push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B87194-051A-81BA-C7B8-93A1303A1017}"/>
                </a:ext>
              </a:extLst>
            </p:cNvPr>
            <p:cNvSpPr/>
            <p:nvPr/>
          </p:nvSpPr>
          <p:spPr>
            <a:xfrm>
              <a:off x="2312906" y="590527"/>
              <a:ext cx="282665" cy="27376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A553C500-C26C-5E9F-880B-50FCAC8187EF}"/>
                </a:ext>
              </a:extLst>
            </p:cNvPr>
            <p:cNvSpPr/>
            <p:nvPr/>
          </p:nvSpPr>
          <p:spPr>
            <a:xfrm rot="5400000">
              <a:off x="2959004" y="3109558"/>
              <a:ext cx="529518" cy="385354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955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E44851C-FEF1-9A1B-B3B2-CE45BDFAD0A2}"/>
              </a:ext>
            </a:extLst>
          </p:cNvPr>
          <p:cNvGrpSpPr/>
          <p:nvPr/>
        </p:nvGrpSpPr>
        <p:grpSpPr>
          <a:xfrm>
            <a:off x="1570125" y="0"/>
            <a:ext cx="9051750" cy="6858000"/>
            <a:chOff x="1570125" y="0"/>
            <a:chExt cx="905175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C95BE5-B21F-6931-88F4-6E1E39982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0125" y="0"/>
              <a:ext cx="9051750" cy="6858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2B3FB75-0D27-0C04-2601-F8782A0D728F}"/>
                </a:ext>
              </a:extLst>
            </p:cNvPr>
            <p:cNvSpPr/>
            <p:nvPr/>
          </p:nvSpPr>
          <p:spPr>
            <a:xfrm>
              <a:off x="1893145" y="1031808"/>
              <a:ext cx="973148" cy="28703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4FFCFB-0AAE-4331-A8EF-1A1155E9C1F2}"/>
                </a:ext>
              </a:extLst>
            </p:cNvPr>
            <p:cNvSpPr/>
            <p:nvPr/>
          </p:nvSpPr>
          <p:spPr>
            <a:xfrm>
              <a:off x="1998654" y="3065760"/>
              <a:ext cx="973148" cy="25922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DDE5FDF-3E61-03FB-BF12-F4D51FDBBAD8}"/>
                </a:ext>
              </a:extLst>
            </p:cNvPr>
            <p:cNvSpPr/>
            <p:nvPr/>
          </p:nvSpPr>
          <p:spPr>
            <a:xfrm>
              <a:off x="3997437" y="3071802"/>
              <a:ext cx="973148" cy="25922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03FD7C-6FE6-7B34-7EA8-4CC8166AAF26}"/>
                </a:ext>
              </a:extLst>
            </p:cNvPr>
            <p:cNvSpPr txBox="1"/>
            <p:nvPr/>
          </p:nvSpPr>
          <p:spPr>
            <a:xfrm>
              <a:off x="1998654" y="4132881"/>
              <a:ext cx="5434112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GitHub Push: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&gt; push </a:t>
              </a:r>
              <a:r>
                <a:rPr lang="ko-KR" altLang="en-US" dirty="0">
                  <a:solidFill>
                    <a:schemeClr val="accent1"/>
                  </a:solidFill>
                </a:rPr>
                <a:t>완료 후</a:t>
              </a:r>
              <a:r>
                <a:rPr lang="en-US" altLang="ko-KR" dirty="0">
                  <a:solidFill>
                    <a:schemeClr val="accent1"/>
                  </a:solidFill>
                </a:rPr>
                <a:t>, github repository</a:t>
              </a:r>
              <a:r>
                <a:rPr lang="ko-KR" altLang="en-US" dirty="0">
                  <a:solidFill>
                    <a:schemeClr val="accent1"/>
                  </a:solidFill>
                </a:rPr>
                <a:t>에서 파일 확인 완료</a:t>
              </a:r>
              <a:endParaRPr lang="en-US" altLang="ko-KR" dirty="0">
                <a:solidFill>
                  <a:schemeClr val="accent1"/>
                </a:solidFill>
              </a:endParaRP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&gt;</a:t>
              </a:r>
              <a:r>
                <a:rPr lang="ko-KR" altLang="en-US" dirty="0">
                  <a:solidFill>
                    <a:schemeClr val="accent1"/>
                  </a:solidFill>
                </a:rPr>
                <a:t>설정한 </a:t>
              </a:r>
              <a:r>
                <a:rPr lang="en-US" altLang="ko-KR" dirty="0">
                  <a:solidFill>
                    <a:schemeClr val="accent1"/>
                  </a:solidFill>
                </a:rPr>
                <a:t>commit </a:t>
              </a:r>
              <a:r>
                <a:rPr lang="ko-KR" altLang="en-US" dirty="0">
                  <a:solidFill>
                    <a:schemeClr val="accent1"/>
                  </a:solidFill>
                </a:rPr>
                <a:t>메시지도 적용된 것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43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1E53F-AFF0-B137-E0BC-13E536DC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25941"/>
          <a:stretch/>
        </p:blipFill>
        <p:spPr>
          <a:xfrm>
            <a:off x="1185350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9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D56C6-A3B3-CE20-7F56-A5B4D32927E7}"/>
              </a:ext>
            </a:extLst>
          </p:cNvPr>
          <p:cNvSpPr txBox="1"/>
          <p:nvPr/>
        </p:nvSpPr>
        <p:spPr>
          <a:xfrm>
            <a:off x="6613627" y="932688"/>
            <a:ext cx="4956582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14400" marR="0" lvl="0" indent="-9144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html:5</a:t>
            </a:r>
          </a:p>
          <a:p>
            <a:pPr marL="914400" marR="0" lvl="0" indent="-9144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테이블 한번에 그리기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0B52D-2224-7926-1F4C-0C814AB1258E}"/>
              </a:ext>
            </a:extLst>
          </p:cNvPr>
          <p:cNvSpPr txBox="1"/>
          <p:nvPr/>
        </p:nvSpPr>
        <p:spPr>
          <a:xfrm>
            <a:off x="399338" y="928115"/>
            <a:ext cx="4956582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실습하기</a:t>
            </a:r>
          </a:p>
        </p:txBody>
      </p:sp>
    </p:spTree>
    <p:extLst>
      <p:ext uri="{BB962C8B-B14F-4D97-AF65-F5344CB8AC3E}">
        <p14:creationId xmlns:p14="http://schemas.microsoft.com/office/powerpoint/2010/main" val="362954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D1EB5D-9B5D-3415-5953-96BDE0EB797A}"/>
              </a:ext>
            </a:extLst>
          </p:cNvPr>
          <p:cNvGrpSpPr/>
          <p:nvPr/>
        </p:nvGrpSpPr>
        <p:grpSpPr>
          <a:xfrm>
            <a:off x="252890" y="195940"/>
            <a:ext cx="11686219" cy="6466119"/>
            <a:chOff x="439615" y="166013"/>
            <a:chExt cx="11486893" cy="635583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7DD54CF-2DCC-C106-9D19-051441C45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67" t="5181" r="33990" b="27410"/>
            <a:stretch/>
          </p:blipFill>
          <p:spPr>
            <a:xfrm>
              <a:off x="439615" y="166014"/>
              <a:ext cx="6357685" cy="635582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D259C7-5E93-FA00-1546-43CF0F8DB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3759" y="166013"/>
              <a:ext cx="8712749" cy="635582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DFE1F9-B266-6BE5-DA8E-867510D56A93}"/>
                </a:ext>
              </a:extLst>
            </p:cNvPr>
            <p:cNvSpPr txBox="1"/>
            <p:nvPr/>
          </p:nvSpPr>
          <p:spPr>
            <a:xfrm>
              <a:off x="5881175" y="3429000"/>
              <a:ext cx="55749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html:5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&gt; VSCode</a:t>
              </a:r>
              <a:r>
                <a:rPr lang="ko-KR" altLang="en-US" dirty="0">
                  <a:solidFill>
                    <a:schemeClr val="accent1"/>
                  </a:solidFill>
                </a:rPr>
                <a:t>에서 기본 구조를 자동으로 출력해주는 명령어</a:t>
              </a:r>
              <a:endParaRPr lang="en-US" altLang="ko-KR" dirty="0">
                <a:solidFill>
                  <a:schemeClr val="accent1"/>
                </a:solidFill>
              </a:endParaRP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(</a:t>
              </a:r>
              <a:r>
                <a:rPr lang="ko-KR" altLang="en-US" dirty="0">
                  <a:solidFill>
                    <a:schemeClr val="accent1"/>
                  </a:solidFill>
                </a:rPr>
                <a:t>들여쓰기 주의해야한다</a:t>
              </a:r>
              <a:r>
                <a:rPr lang="en-US" altLang="ko-KR" dirty="0">
                  <a:solidFill>
                    <a:schemeClr val="accent1"/>
                  </a:solidFill>
                </a:rPr>
                <a:t>)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CFC50F-24C0-DB0E-D45D-209C26032CFE}"/>
                </a:ext>
              </a:extLst>
            </p:cNvPr>
            <p:cNvSpPr/>
            <p:nvPr/>
          </p:nvSpPr>
          <p:spPr>
            <a:xfrm>
              <a:off x="846912" y="841391"/>
              <a:ext cx="1282334" cy="33426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3F7B05-40AF-BA37-EC35-7DDAC48FFC2D}"/>
                </a:ext>
              </a:extLst>
            </p:cNvPr>
            <p:cNvSpPr/>
            <p:nvPr/>
          </p:nvSpPr>
          <p:spPr>
            <a:xfrm>
              <a:off x="6102411" y="815268"/>
              <a:ext cx="979775" cy="20363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0063B2-5C5F-50DF-BC10-A078E9B9F681}"/>
                </a:ext>
              </a:extLst>
            </p:cNvPr>
            <p:cNvSpPr/>
            <p:nvPr/>
          </p:nvSpPr>
          <p:spPr>
            <a:xfrm>
              <a:off x="6069875" y="1259488"/>
              <a:ext cx="4615542" cy="186253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32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2B1ECCE-E343-70A3-3B82-DA24DFB3ED62}"/>
              </a:ext>
            </a:extLst>
          </p:cNvPr>
          <p:cNvGrpSpPr/>
          <p:nvPr/>
        </p:nvGrpSpPr>
        <p:grpSpPr>
          <a:xfrm>
            <a:off x="231781" y="284688"/>
            <a:ext cx="11728437" cy="6288623"/>
            <a:chOff x="211014" y="269588"/>
            <a:chExt cx="11784762" cy="63188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F561BA5-ED08-1DEC-69C6-342F6E2AD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368" t="5181" r="33990" b="27410"/>
            <a:stretch/>
          </p:blipFill>
          <p:spPr>
            <a:xfrm>
              <a:off x="211014" y="269589"/>
              <a:ext cx="6245483" cy="631882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3A07F7-2445-B235-7DFC-B8F152FD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3755" y="269588"/>
              <a:ext cx="8662021" cy="631882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6CBE1-5C30-EDEF-B901-DC2BE38639D4}"/>
                </a:ext>
              </a:extLst>
            </p:cNvPr>
            <p:cNvSpPr txBox="1"/>
            <p:nvPr/>
          </p:nvSpPr>
          <p:spPr>
            <a:xfrm>
              <a:off x="425986" y="3628762"/>
              <a:ext cx="5183065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테이블 한 번에 그리기 </a:t>
              </a:r>
              <a:r>
                <a:rPr lang="en-US" altLang="ko-KR" dirty="0">
                  <a:solidFill>
                    <a:schemeClr val="accent1"/>
                  </a:solidFill>
                </a:rPr>
                <a:t>(tr=</a:t>
              </a:r>
              <a:r>
                <a:rPr lang="ko-KR" altLang="en-US" dirty="0">
                  <a:solidFill>
                    <a:schemeClr val="accent1"/>
                  </a:solidFill>
                </a:rPr>
                <a:t>행 </a:t>
              </a:r>
              <a:r>
                <a:rPr lang="en-US" altLang="ko-KR" dirty="0">
                  <a:solidFill>
                    <a:schemeClr val="accent1"/>
                  </a:solidFill>
                </a:rPr>
                <a:t>td=</a:t>
              </a:r>
              <a:r>
                <a:rPr lang="ko-KR" altLang="en-US" dirty="0">
                  <a:solidFill>
                    <a:schemeClr val="accent1"/>
                  </a:solidFill>
                </a:rPr>
                <a:t>열</a:t>
              </a:r>
              <a:r>
                <a:rPr lang="en-US" altLang="ko-KR" dirty="0">
                  <a:solidFill>
                    <a:schemeClr val="accent1"/>
                  </a:solidFill>
                </a:rPr>
                <a:t>):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table&gt;tr*(</a:t>
              </a:r>
              <a:r>
                <a:rPr lang="ko-KR" altLang="en-US" dirty="0">
                  <a:solidFill>
                    <a:schemeClr val="accent1"/>
                  </a:solidFill>
                </a:rPr>
                <a:t>원하는 행의 수</a:t>
              </a:r>
              <a:r>
                <a:rPr lang="en-US" altLang="ko-KR" dirty="0">
                  <a:solidFill>
                    <a:schemeClr val="accent1"/>
                  </a:solidFill>
                </a:rPr>
                <a:t>)&gt;td*(</a:t>
              </a:r>
              <a:r>
                <a:rPr lang="ko-KR" altLang="en-US" dirty="0">
                  <a:solidFill>
                    <a:schemeClr val="accent1"/>
                  </a:solidFill>
                </a:rPr>
                <a:t>원하는 열의 수</a:t>
              </a:r>
              <a:r>
                <a:rPr lang="en-US" altLang="ko-KR" dirty="0">
                  <a:solidFill>
                    <a:schemeClr val="accent1"/>
                  </a:solidFill>
                </a:rPr>
                <a:t>)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ex)5</a:t>
              </a:r>
              <a:r>
                <a:rPr lang="ko-KR" altLang="en-US" dirty="0">
                  <a:solidFill>
                    <a:schemeClr val="accent1"/>
                  </a:solidFill>
                </a:rPr>
                <a:t>행 </a:t>
              </a:r>
              <a:r>
                <a:rPr lang="en-US" altLang="ko-KR" dirty="0">
                  <a:solidFill>
                    <a:schemeClr val="accent1"/>
                  </a:solidFill>
                </a:rPr>
                <a:t>3</a:t>
              </a:r>
              <a:r>
                <a:rPr lang="ko-KR" altLang="en-US" dirty="0">
                  <a:solidFill>
                    <a:schemeClr val="accent1"/>
                  </a:solidFill>
                </a:rPr>
                <a:t>열 테이블 만들기</a:t>
              </a:r>
              <a:endParaRPr lang="en-US" altLang="ko-KR" dirty="0">
                <a:solidFill>
                  <a:schemeClr val="accent1"/>
                </a:solidFill>
              </a:endParaRP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     -&gt; table&gt;tr*5&gt;td*3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2C8ED6A-D819-398F-3E22-8144934BCD9C}"/>
                </a:ext>
              </a:extLst>
            </p:cNvPr>
            <p:cNvSpPr/>
            <p:nvPr/>
          </p:nvSpPr>
          <p:spPr>
            <a:xfrm>
              <a:off x="703033" y="2672649"/>
              <a:ext cx="2314487" cy="39712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2BC58D-3E89-92A8-5330-AC366B7DE8E6}"/>
                </a:ext>
              </a:extLst>
            </p:cNvPr>
            <p:cNvSpPr/>
            <p:nvPr/>
          </p:nvSpPr>
          <p:spPr>
            <a:xfrm>
              <a:off x="6260554" y="1766956"/>
              <a:ext cx="1655538" cy="420276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011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1E53F-AFF0-B137-E0BC-13E536DC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25941"/>
          <a:stretch/>
        </p:blipFill>
        <p:spPr>
          <a:xfrm>
            <a:off x="1185350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9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0B52D-2224-7926-1F4C-0C814AB1258E}"/>
              </a:ext>
            </a:extLst>
          </p:cNvPr>
          <p:cNvSpPr txBox="1"/>
          <p:nvPr/>
        </p:nvSpPr>
        <p:spPr>
          <a:xfrm>
            <a:off x="399338" y="928115"/>
            <a:ext cx="4956582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실습하기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13974-B1EF-1ECB-8E7D-777466EDCBA7}"/>
              </a:ext>
            </a:extLst>
          </p:cNvPr>
          <p:cNvSpPr txBox="1"/>
          <p:nvPr/>
        </p:nvSpPr>
        <p:spPr>
          <a:xfrm>
            <a:off x="6141932" y="1750831"/>
            <a:ext cx="597226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실습</a:t>
            </a:r>
            <a:r>
              <a:rPr lang="en-US" altLang="ko-KR" sz="2800" dirty="0"/>
              <a:t>1(</a:t>
            </a:r>
            <a:r>
              <a:rPr lang="ko-KR" altLang="en-US" sz="2800" dirty="0"/>
              <a:t>자기소개</a:t>
            </a:r>
            <a:r>
              <a:rPr lang="en-US" altLang="ko-KR" sz="2800" dirty="0"/>
              <a:t>)	</a:t>
            </a:r>
          </a:p>
          <a:p>
            <a:r>
              <a:rPr lang="en-US" altLang="ko-KR" dirty="0"/>
              <a:t>	&lt;p&gt;&lt;/p&gt;: </a:t>
            </a:r>
            <a:r>
              <a:rPr lang="ko-KR" altLang="en-US" dirty="0"/>
              <a:t>새로운 문단 시작</a:t>
            </a:r>
            <a:endParaRPr lang="en-US" altLang="ko-KR" dirty="0"/>
          </a:p>
          <a:p>
            <a:r>
              <a:rPr lang="en-US" altLang="ko-KR" dirty="0"/>
              <a:t>	&lt;</a:t>
            </a:r>
            <a:r>
              <a:rPr lang="en-US" altLang="ko-KR" dirty="0" err="1"/>
              <a:t>br</a:t>
            </a:r>
            <a:r>
              <a:rPr lang="en-US" altLang="ko-KR" dirty="0"/>
              <a:t>&gt;: </a:t>
            </a:r>
            <a:r>
              <a:rPr lang="ko-KR" altLang="en-US" dirty="0"/>
              <a:t>한 줄 내림</a:t>
            </a:r>
            <a:endParaRPr lang="en-US" altLang="ko-KR" dirty="0"/>
          </a:p>
          <a:p>
            <a:r>
              <a:rPr lang="en-US" altLang="ko-KR" dirty="0"/>
              <a:t>	&lt;b&gt;: </a:t>
            </a:r>
            <a:r>
              <a:rPr lang="ko-KR" altLang="en-US" dirty="0"/>
              <a:t>글씨 두껍게</a:t>
            </a:r>
            <a:endParaRPr lang="en-US" altLang="ko-KR" dirty="0"/>
          </a:p>
          <a:p>
            <a:r>
              <a:rPr lang="en-US" altLang="ko-KR" dirty="0"/>
              <a:t>	&lt;</a:t>
            </a:r>
            <a:r>
              <a:rPr lang="en-US" altLang="ko-KR" dirty="0" err="1"/>
              <a:t>hr</a:t>
            </a:r>
            <a:r>
              <a:rPr lang="en-US" altLang="ko-KR" dirty="0"/>
              <a:t>&gt;:</a:t>
            </a:r>
            <a:r>
              <a:rPr lang="ko-KR" altLang="en-US" dirty="0"/>
              <a:t> 선 긋기</a:t>
            </a:r>
            <a:endParaRPr lang="en-US" altLang="ko-KR" dirty="0"/>
          </a:p>
          <a:p>
            <a:r>
              <a:rPr lang="en-US" altLang="ko-KR" dirty="0"/>
              <a:t>	ctrl+/: </a:t>
            </a:r>
            <a:r>
              <a:rPr lang="ko-KR" altLang="en-US" dirty="0"/>
              <a:t>주석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800" dirty="0"/>
              <a:t>실습</a:t>
            </a:r>
            <a:r>
              <a:rPr lang="en-US" altLang="ko-KR" sz="2800" dirty="0"/>
              <a:t>2(</a:t>
            </a:r>
            <a:r>
              <a:rPr lang="ko-KR" altLang="en-US" sz="2800" dirty="0"/>
              <a:t>바로가기</a:t>
            </a:r>
            <a:r>
              <a:rPr lang="en-US" altLang="ko-KR" sz="2800" dirty="0"/>
              <a:t>)</a:t>
            </a:r>
          </a:p>
          <a:p>
            <a:r>
              <a:rPr lang="en-US" altLang="ko-KR" dirty="0"/>
              <a:t>	&lt;a</a:t>
            </a:r>
            <a:r>
              <a:rPr lang="ko-KR" altLang="en-US" dirty="0"/>
              <a:t>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ko-KR" altLang="en-US" dirty="0"/>
              <a:t>원하는 인터넷주소</a:t>
            </a:r>
            <a:r>
              <a:rPr lang="en-US" altLang="ko-KR" dirty="0"/>
              <a:t>”&gt;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출력되는 문자</a:t>
            </a:r>
            <a:r>
              <a:rPr lang="en-US" altLang="ko-KR" dirty="0"/>
              <a:t>(</a:t>
            </a:r>
            <a:r>
              <a:rPr lang="ko-KR" altLang="en-US" dirty="0"/>
              <a:t>클릭하면 원하는 인터넷주소로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&lt;/a&gt;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71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3E0936B-9CD6-8624-D03B-277C707D279C}"/>
              </a:ext>
            </a:extLst>
          </p:cNvPr>
          <p:cNvGrpSpPr/>
          <p:nvPr/>
        </p:nvGrpSpPr>
        <p:grpSpPr>
          <a:xfrm>
            <a:off x="434666" y="0"/>
            <a:ext cx="11322668" cy="6858000"/>
            <a:chOff x="566503" y="0"/>
            <a:chExt cx="11322668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D413F7-061D-F17D-1595-03D04C9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5433" y="0"/>
              <a:ext cx="4413738" cy="6858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1CB0A6-130C-4FB0-1EE6-70964151B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503" y="0"/>
              <a:ext cx="6215276" cy="6858000"/>
            </a:xfrm>
            <a:prstGeom prst="rect">
              <a:avLst/>
            </a:prstGeom>
          </p:spPr>
        </p:pic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0F1D3ABB-FF01-8D03-6D89-86D03E839EE8}"/>
                </a:ext>
              </a:extLst>
            </p:cNvPr>
            <p:cNvSpPr/>
            <p:nvPr/>
          </p:nvSpPr>
          <p:spPr>
            <a:xfrm>
              <a:off x="6855279" y="3352569"/>
              <a:ext cx="821548" cy="597877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6C7B1D-1D44-C823-AE92-A67BC29633C4}"/>
              </a:ext>
            </a:extLst>
          </p:cNvPr>
          <p:cNvSpPr/>
          <p:nvPr/>
        </p:nvSpPr>
        <p:spPr>
          <a:xfrm>
            <a:off x="1062108" y="2462116"/>
            <a:ext cx="5033892" cy="13803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9F39E4-CDAB-0A44-5E4B-4697ED18A07D}"/>
              </a:ext>
            </a:extLst>
          </p:cNvPr>
          <p:cNvSpPr/>
          <p:nvPr/>
        </p:nvSpPr>
        <p:spPr>
          <a:xfrm>
            <a:off x="1062108" y="3950446"/>
            <a:ext cx="5033892" cy="18083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3C7BE-A475-298E-D607-231DAB626940}"/>
              </a:ext>
            </a:extLst>
          </p:cNvPr>
          <p:cNvSpPr txBox="1"/>
          <p:nvPr/>
        </p:nvSpPr>
        <p:spPr>
          <a:xfrm>
            <a:off x="5166373" y="2582694"/>
            <a:ext cx="72858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1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EEEF-D25D-B5C8-BAC7-4F53DF4198B7}"/>
              </a:ext>
            </a:extLst>
          </p:cNvPr>
          <p:cNvSpPr txBox="1"/>
          <p:nvPr/>
        </p:nvSpPr>
        <p:spPr>
          <a:xfrm>
            <a:off x="5166372" y="4102960"/>
            <a:ext cx="72858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2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492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1E53F-AFF0-B137-E0BC-13E536DC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25941"/>
          <a:stretch/>
        </p:blipFill>
        <p:spPr>
          <a:xfrm>
            <a:off x="1185350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9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0B52D-2224-7926-1F4C-0C814AB1258E}"/>
              </a:ext>
            </a:extLst>
          </p:cNvPr>
          <p:cNvSpPr txBox="1"/>
          <p:nvPr/>
        </p:nvSpPr>
        <p:spPr>
          <a:xfrm>
            <a:off x="399338" y="928115"/>
            <a:ext cx="4956582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실습하기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13974-B1EF-1ECB-8E7D-777466EDCBA7}"/>
              </a:ext>
            </a:extLst>
          </p:cNvPr>
          <p:cNvSpPr txBox="1"/>
          <p:nvPr/>
        </p:nvSpPr>
        <p:spPr>
          <a:xfrm>
            <a:off x="6141932" y="2032092"/>
            <a:ext cx="59722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실습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3 &amp; 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(1)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열 합치기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: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Microsoft GothicNeo"/>
              </a:rPr>
              <a:t>	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&lt;td colspan=“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합치고 싶은 열의 수“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Microsoft GothicNeo"/>
              </a:rPr>
              <a:t>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열 안에 입력할 문자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Microsoft GothicNe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(2)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행 합치기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	&lt;td rowspan=“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합치고 싶은 행의 수“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Microsoft GothicNeo"/>
              </a:rPr>
              <a:t>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행 안에 입력할 문자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&lt;/td&gt;</a:t>
            </a:r>
          </a:p>
        </p:txBody>
      </p:sp>
    </p:spTree>
    <p:extLst>
      <p:ext uri="{BB962C8B-B14F-4D97-AF65-F5344CB8AC3E}">
        <p14:creationId xmlns:p14="http://schemas.microsoft.com/office/powerpoint/2010/main" val="178344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F27744B-47AB-4459-8C2F-1D5EE63A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볼륨 슬라이더">
            <a:extLst>
              <a:ext uri="{FF2B5EF4-FFF2-40B4-BE49-F238E27FC236}">
                <a16:creationId xmlns:a16="http://schemas.microsoft.com/office/drawing/2014/main" id="{DE87E699-9E0E-22A0-E114-100D939F5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6" r="15560" b="-1"/>
          <a:stretch/>
        </p:blipFill>
        <p:spPr>
          <a:xfrm>
            <a:off x="1" y="10"/>
            <a:ext cx="6865165" cy="6857990"/>
          </a:xfrm>
          <a:custGeom>
            <a:avLst/>
            <a:gdLst/>
            <a:ahLst/>
            <a:cxnLst/>
            <a:rect l="l" t="t" r="r" b="b"/>
            <a:pathLst>
              <a:path w="6865165" h="6858000">
                <a:moveTo>
                  <a:pt x="0" y="0"/>
                </a:moveTo>
                <a:lnTo>
                  <a:pt x="6865165" y="0"/>
                </a:lnTo>
                <a:lnTo>
                  <a:pt x="6859621" y="22952"/>
                </a:lnTo>
                <a:cubicBezTo>
                  <a:pt x="6623056" y="1069835"/>
                  <a:pt x="6492240" y="2220824"/>
                  <a:pt x="6492240" y="3429001"/>
                </a:cubicBezTo>
                <a:cubicBezTo>
                  <a:pt x="6492240" y="4637179"/>
                  <a:pt x="6623056" y="5788167"/>
                  <a:pt x="6859621" y="6835050"/>
                </a:cubicBezTo>
                <a:lnTo>
                  <a:pt x="686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D266DCC-5218-4AE0-B964-6FC2EA3B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0" y="0"/>
            <a:ext cx="5699760" cy="6858000"/>
          </a:xfrm>
          <a:custGeom>
            <a:avLst/>
            <a:gdLst>
              <a:gd name="connsiteX0" fmla="*/ 365648 w 5588548"/>
              <a:gd name="connsiteY0" fmla="*/ 0 h 6858000"/>
              <a:gd name="connsiteX1" fmla="*/ 5588548 w 5588548"/>
              <a:gd name="connsiteY1" fmla="*/ 0 h 6858000"/>
              <a:gd name="connsiteX2" fmla="*/ 5588548 w 5588548"/>
              <a:gd name="connsiteY2" fmla="*/ 6858000 h 6858000"/>
              <a:gd name="connsiteX3" fmla="*/ 365648 w 5588548"/>
              <a:gd name="connsiteY3" fmla="*/ 6858000 h 6858000"/>
              <a:gd name="connsiteX4" fmla="*/ 360213 w 5588548"/>
              <a:gd name="connsiteY4" fmla="*/ 6835050 h 6858000"/>
              <a:gd name="connsiteX5" fmla="*/ 0 w 5588548"/>
              <a:gd name="connsiteY5" fmla="*/ 3429001 h 6858000"/>
              <a:gd name="connsiteX6" fmla="*/ 360213 w 5588548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548" h="6858000">
                <a:moveTo>
                  <a:pt x="365648" y="0"/>
                </a:moveTo>
                <a:lnTo>
                  <a:pt x="5588548" y="0"/>
                </a:lnTo>
                <a:lnTo>
                  <a:pt x="55885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973DE4F1-1583-4AE3-9696-9659D27C5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384" y="0"/>
            <a:ext cx="5690616" cy="6858000"/>
          </a:xfrm>
          <a:custGeom>
            <a:avLst/>
            <a:gdLst>
              <a:gd name="connsiteX0" fmla="*/ 372925 w 5690616"/>
              <a:gd name="connsiteY0" fmla="*/ 0 h 6858000"/>
              <a:gd name="connsiteX1" fmla="*/ 5690616 w 5690616"/>
              <a:gd name="connsiteY1" fmla="*/ 0 h 6858000"/>
              <a:gd name="connsiteX2" fmla="*/ 5690616 w 5690616"/>
              <a:gd name="connsiteY2" fmla="*/ 6858000 h 6858000"/>
              <a:gd name="connsiteX3" fmla="*/ 372925 w 5690616"/>
              <a:gd name="connsiteY3" fmla="*/ 6858000 h 6858000"/>
              <a:gd name="connsiteX4" fmla="*/ 367381 w 5690616"/>
              <a:gd name="connsiteY4" fmla="*/ 6835050 h 6858000"/>
              <a:gd name="connsiteX5" fmla="*/ 0 w 5690616"/>
              <a:gd name="connsiteY5" fmla="*/ 3429001 h 6858000"/>
              <a:gd name="connsiteX6" fmla="*/ 367381 w 5690616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0616" h="6858000">
                <a:moveTo>
                  <a:pt x="372925" y="0"/>
                </a:moveTo>
                <a:lnTo>
                  <a:pt x="5690616" y="0"/>
                </a:lnTo>
                <a:lnTo>
                  <a:pt x="5690616" y="6858000"/>
                </a:lnTo>
                <a:lnTo>
                  <a:pt x="372925" y="6858000"/>
                </a:lnTo>
                <a:lnTo>
                  <a:pt x="367381" y="6835050"/>
                </a:lnTo>
                <a:cubicBezTo>
                  <a:pt x="130816" y="5788167"/>
                  <a:pt x="0" y="4637179"/>
                  <a:pt x="0" y="3429001"/>
                </a:cubicBezTo>
                <a:cubicBezTo>
                  <a:pt x="0" y="2220824"/>
                  <a:pt x="130816" y="1069835"/>
                  <a:pt x="367381" y="22952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4C0AF24-ABD1-AEC3-7410-F46B3ED6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914400"/>
            <a:ext cx="4485861" cy="1106556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3C8959-A2A1-469E-8619-82F077E3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4495" y="218239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D31965-26DC-0CB2-2862-11F18D4AE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440100"/>
            <a:ext cx="4485861" cy="3834804"/>
          </a:xfrm>
        </p:spPr>
        <p:txBody>
          <a:bodyPr anchor="t">
            <a:norm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웹 프로그래밍 기초</a:t>
            </a:r>
          </a:p>
          <a:p>
            <a:r>
              <a:rPr lang="en-US" altLang="ko-KR" sz="1800" dirty="0"/>
              <a:t>2. Visual Studio Code</a:t>
            </a:r>
          </a:p>
          <a:p>
            <a:pPr marL="0" indent="0">
              <a:buNone/>
            </a:pPr>
            <a:r>
              <a:rPr lang="en-US" altLang="ko-KR" sz="1800" dirty="0"/>
              <a:t>	(1) </a:t>
            </a:r>
            <a:r>
              <a:rPr lang="ko-KR" altLang="en-US" sz="1800" dirty="0"/>
              <a:t>자동 저장 설정</a:t>
            </a:r>
          </a:p>
          <a:p>
            <a:pPr marL="0" indent="0">
              <a:buNone/>
            </a:pPr>
            <a:r>
              <a:rPr lang="en-US" altLang="ko-KR" sz="1800" dirty="0"/>
              <a:t>	(2) </a:t>
            </a:r>
            <a:r>
              <a:rPr lang="ko-KR" altLang="en-US" sz="1800" dirty="0"/>
              <a:t>식 자동 맞추기 설정</a:t>
            </a:r>
          </a:p>
          <a:p>
            <a:pPr marL="0" indent="0">
              <a:buNone/>
            </a:pPr>
            <a:r>
              <a:rPr lang="en-US" altLang="ko-KR" sz="1800" dirty="0"/>
              <a:t>	(3) </a:t>
            </a:r>
            <a:r>
              <a:rPr lang="ko-KR" altLang="en-US" sz="1800" dirty="0"/>
              <a:t>단축어 설정</a:t>
            </a:r>
          </a:p>
          <a:p>
            <a:pPr marL="0" indent="0">
              <a:buNone/>
            </a:pPr>
            <a:r>
              <a:rPr lang="en-US" altLang="ko-KR" sz="1800" dirty="0"/>
              <a:t>	(4) GitHub </a:t>
            </a:r>
            <a:r>
              <a:rPr lang="ko-KR" altLang="en-US" sz="1800" dirty="0"/>
              <a:t>연결</a:t>
            </a:r>
          </a:p>
          <a:p>
            <a:pPr marL="0" indent="0">
              <a:buNone/>
            </a:pPr>
            <a:r>
              <a:rPr lang="en-US" altLang="ko-KR" sz="1800" dirty="0"/>
              <a:t>	(5) GitHub upload</a:t>
            </a:r>
          </a:p>
          <a:p>
            <a:r>
              <a:rPr lang="en-US" altLang="ko-KR" sz="1800" dirty="0"/>
              <a:t>3. HTML </a:t>
            </a:r>
            <a:r>
              <a:rPr lang="ko-KR" altLang="en-US" sz="1800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9559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60AD5D5-B466-33CF-B098-853B18B94758}"/>
              </a:ext>
            </a:extLst>
          </p:cNvPr>
          <p:cNvGrpSpPr/>
          <p:nvPr/>
        </p:nvGrpSpPr>
        <p:grpSpPr>
          <a:xfrm>
            <a:off x="536377" y="0"/>
            <a:ext cx="11119246" cy="6858000"/>
            <a:chOff x="536377" y="0"/>
            <a:chExt cx="11119246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7BE2883-849F-D863-AF29-4EDC553F336A}"/>
                </a:ext>
              </a:extLst>
            </p:cNvPr>
            <p:cNvGrpSpPr/>
            <p:nvPr/>
          </p:nvGrpSpPr>
          <p:grpSpPr>
            <a:xfrm>
              <a:off x="536377" y="0"/>
              <a:ext cx="11119246" cy="6858000"/>
              <a:chOff x="441674" y="0"/>
              <a:chExt cx="11119246" cy="68580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3641D6A-121B-F437-60D2-1604A7C54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674" y="0"/>
                <a:ext cx="7299674" cy="6858000"/>
              </a:xfrm>
              <a:prstGeom prst="rect">
                <a:avLst/>
              </a:prstGeom>
            </p:spPr>
          </p:pic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C4E5599-1013-B01C-2C31-0DE06E3756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3585" y="0"/>
                <a:ext cx="5447335" cy="6858000"/>
              </a:xfrm>
              <a:prstGeom prst="rect">
                <a:avLst/>
              </a:prstGeom>
            </p:spPr>
          </p:pic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B808BBC4-4A1D-F808-24D6-264AD7F03E35}"/>
                </a:ext>
              </a:extLst>
            </p:cNvPr>
            <p:cNvSpPr/>
            <p:nvPr/>
          </p:nvSpPr>
          <p:spPr>
            <a:xfrm>
              <a:off x="5162165" y="3429000"/>
              <a:ext cx="821548" cy="597877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4ACA9E-F680-FE1C-4F5A-292C376F2274}"/>
                </a:ext>
              </a:extLst>
            </p:cNvPr>
            <p:cNvSpPr txBox="1"/>
            <p:nvPr/>
          </p:nvSpPr>
          <p:spPr>
            <a:xfrm>
              <a:off x="7583648" y="5869102"/>
              <a:ext cx="72858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실습</a:t>
              </a:r>
              <a:r>
                <a:rPr lang="en-US" altLang="ko-KR" dirty="0">
                  <a:solidFill>
                    <a:schemeClr val="accent1"/>
                  </a:solidFill>
                </a:rPr>
                <a:t>3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515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12C2EF-0099-D3E4-2C50-088062360EBD}"/>
              </a:ext>
            </a:extLst>
          </p:cNvPr>
          <p:cNvGrpSpPr/>
          <p:nvPr/>
        </p:nvGrpSpPr>
        <p:grpSpPr>
          <a:xfrm>
            <a:off x="541125" y="0"/>
            <a:ext cx="11109749" cy="6863316"/>
            <a:chOff x="541125" y="0"/>
            <a:chExt cx="11109749" cy="686331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FD16B2-32C7-73CF-0275-0495AB7AD110}"/>
                </a:ext>
              </a:extLst>
            </p:cNvPr>
            <p:cNvGrpSpPr/>
            <p:nvPr/>
          </p:nvGrpSpPr>
          <p:grpSpPr>
            <a:xfrm>
              <a:off x="541125" y="0"/>
              <a:ext cx="11109749" cy="6863316"/>
              <a:chOff x="444410" y="0"/>
              <a:chExt cx="11109749" cy="686331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A8086C4-66AB-6FF0-FC56-860DAB6F4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410" y="0"/>
                <a:ext cx="7223548" cy="6858000"/>
              </a:xfrm>
              <a:prstGeom prst="rect">
                <a:avLst/>
              </a:prstGeom>
            </p:spPr>
          </p:pic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B01E199-2DC4-3055-9135-D5D107F82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2601" y="0"/>
                <a:ext cx="5451558" cy="6863316"/>
              </a:xfrm>
              <a:prstGeom prst="rect">
                <a:avLst/>
              </a:prstGeom>
            </p:spPr>
          </p:pic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955D9BF-6D41-0C3F-6D49-2E8ABB107DE5}"/>
                </a:ext>
              </a:extLst>
            </p:cNvPr>
            <p:cNvSpPr/>
            <p:nvPr/>
          </p:nvSpPr>
          <p:spPr>
            <a:xfrm>
              <a:off x="5162165" y="3429000"/>
              <a:ext cx="821548" cy="597877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A8922-15C8-3514-4BF1-0ACD4DF7D061}"/>
                </a:ext>
              </a:extLst>
            </p:cNvPr>
            <p:cNvSpPr txBox="1"/>
            <p:nvPr/>
          </p:nvSpPr>
          <p:spPr>
            <a:xfrm>
              <a:off x="7583648" y="5869102"/>
              <a:ext cx="73648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실습</a:t>
              </a:r>
              <a:r>
                <a:rPr lang="en-US" altLang="ko-KR" dirty="0">
                  <a:solidFill>
                    <a:schemeClr val="accent1"/>
                  </a:solidFill>
                </a:rPr>
                <a:t>4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717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1E53F-AFF0-B137-E0BC-13E536DC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25941"/>
          <a:stretch/>
        </p:blipFill>
        <p:spPr>
          <a:xfrm>
            <a:off x="1185350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9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0B52D-2224-7926-1F4C-0C814AB1258E}"/>
              </a:ext>
            </a:extLst>
          </p:cNvPr>
          <p:cNvSpPr txBox="1"/>
          <p:nvPr/>
        </p:nvSpPr>
        <p:spPr>
          <a:xfrm>
            <a:off x="399338" y="928115"/>
            <a:ext cx="4956582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실습하기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13974-B1EF-1ECB-8E7D-777466EDCBA7}"/>
              </a:ext>
            </a:extLst>
          </p:cNvPr>
          <p:cNvSpPr txBox="1"/>
          <p:nvPr/>
        </p:nvSpPr>
        <p:spPr>
          <a:xfrm>
            <a:off x="6141932" y="2162543"/>
            <a:ext cx="597226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실습</a:t>
            </a:r>
            <a:r>
              <a:rPr lang="en-US" altLang="ko-KR" sz="2800" dirty="0">
                <a:solidFill>
                  <a:srgbClr val="000000"/>
                </a:solidFill>
                <a:latin typeface="Microsoft GothicNeo"/>
              </a:rPr>
              <a:t>5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&amp; 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(1)</a:t>
            </a:r>
            <a:r>
              <a:rPr lang="ko-KR" altLang="en-US" sz="2000" dirty="0"/>
              <a:t> 이미지 삽입</a:t>
            </a:r>
            <a:r>
              <a:rPr lang="en-US" altLang="ko-KR" sz="2000" dirty="0"/>
              <a:t>:</a:t>
            </a:r>
          </a:p>
          <a:p>
            <a:r>
              <a:rPr lang="en-US" altLang="ko-KR" dirty="0"/>
              <a:t>	&lt;img src=“</a:t>
            </a:r>
            <a:r>
              <a:rPr lang="ko-KR" altLang="en-US" dirty="0"/>
              <a:t>인터넷에서 이미지 주소 복사</a:t>
            </a:r>
            <a:r>
              <a:rPr lang="en-US" altLang="ko-KR" dirty="0"/>
              <a:t>” </a:t>
            </a:r>
          </a:p>
          <a:p>
            <a:r>
              <a:rPr lang="en-US" altLang="ko-KR" dirty="0"/>
              <a:t>	alt=“</a:t>
            </a:r>
            <a:r>
              <a:rPr lang="ko-KR" altLang="en-US" dirty="0"/>
              <a:t>이미지가 뜨지 않는 경우 대신 출력될 문자</a:t>
            </a:r>
            <a:r>
              <a:rPr lang="en-US" altLang="ko-KR" dirty="0"/>
              <a:t>“&gt;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(2)</a:t>
            </a:r>
            <a:r>
              <a:rPr lang="ko-KR" altLang="en-US" sz="2000" dirty="0"/>
              <a:t> 테이블에 색상 채우기</a:t>
            </a:r>
            <a:r>
              <a:rPr lang="en-US" altLang="ko-KR" sz="2000" dirty="0"/>
              <a:t>:</a:t>
            </a:r>
          </a:p>
          <a:p>
            <a:r>
              <a:rPr lang="en-US" altLang="ko-KR" dirty="0"/>
              <a:t>	style=“background-color:</a:t>
            </a:r>
            <a:r>
              <a:rPr lang="ko-KR" altLang="en-US" dirty="0"/>
              <a:t>원하는 색상</a:t>
            </a:r>
            <a:r>
              <a:rPr lang="en-US" altLang="ko-K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390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D75462-9AF7-2C23-82CF-7F0F96887E4A}"/>
              </a:ext>
            </a:extLst>
          </p:cNvPr>
          <p:cNvGrpSpPr/>
          <p:nvPr/>
        </p:nvGrpSpPr>
        <p:grpSpPr>
          <a:xfrm>
            <a:off x="266240" y="0"/>
            <a:ext cx="11659519" cy="6858000"/>
            <a:chOff x="181332" y="0"/>
            <a:chExt cx="11659519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C00F5B3-1230-D24E-F8D4-E0CB2113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32" y="0"/>
              <a:ext cx="7223548" cy="685800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C2EC174-8A01-50B3-CA3F-5F2F03BED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9301" y="419100"/>
              <a:ext cx="4781550" cy="6019800"/>
            </a:xfrm>
            <a:prstGeom prst="rect">
              <a:avLst/>
            </a:prstGeom>
          </p:spPr>
        </p:pic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448E829-EE3E-951A-F2B6-98501E8B85A8}"/>
              </a:ext>
            </a:extLst>
          </p:cNvPr>
          <p:cNvSpPr/>
          <p:nvPr/>
        </p:nvSpPr>
        <p:spPr>
          <a:xfrm>
            <a:off x="6733435" y="5286983"/>
            <a:ext cx="821548" cy="59787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155E2-D922-57E6-BDFB-AA7188ABC54B}"/>
              </a:ext>
            </a:extLst>
          </p:cNvPr>
          <p:cNvSpPr txBox="1"/>
          <p:nvPr/>
        </p:nvSpPr>
        <p:spPr>
          <a:xfrm>
            <a:off x="7809984" y="5401255"/>
            <a:ext cx="73648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5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78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ADD73E1-10E6-49D7-4095-8E394297528A}"/>
              </a:ext>
            </a:extLst>
          </p:cNvPr>
          <p:cNvGrpSpPr/>
          <p:nvPr/>
        </p:nvGrpSpPr>
        <p:grpSpPr>
          <a:xfrm>
            <a:off x="263540" y="0"/>
            <a:ext cx="11664920" cy="6858000"/>
            <a:chOff x="263540" y="0"/>
            <a:chExt cx="1166492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295F35-B950-EE0B-8FBA-5214E80EB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540" y="0"/>
              <a:ext cx="7223548" cy="685800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7739C23-AD0B-7B8E-2136-B25278127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6910" y="419100"/>
              <a:ext cx="4781550" cy="6019800"/>
            </a:xfrm>
            <a:prstGeom prst="rect">
              <a:avLst/>
            </a:prstGeom>
          </p:spPr>
        </p:pic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FDF484C-9DF5-CE61-D907-42F3ED79783A}"/>
              </a:ext>
            </a:extLst>
          </p:cNvPr>
          <p:cNvSpPr/>
          <p:nvPr/>
        </p:nvSpPr>
        <p:spPr>
          <a:xfrm>
            <a:off x="6733435" y="5286983"/>
            <a:ext cx="821548" cy="59787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7A428-55EA-9821-97EC-27C1C2BB72C5}"/>
              </a:ext>
            </a:extLst>
          </p:cNvPr>
          <p:cNvSpPr txBox="1"/>
          <p:nvPr/>
        </p:nvSpPr>
        <p:spPr>
          <a:xfrm>
            <a:off x="7809984" y="5401255"/>
            <a:ext cx="73648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6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352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1E53F-AFF0-B137-E0BC-13E536DC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25941"/>
          <a:stretch/>
        </p:blipFill>
        <p:spPr>
          <a:xfrm>
            <a:off x="1185350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9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0B52D-2224-7926-1F4C-0C814AB1258E}"/>
              </a:ext>
            </a:extLst>
          </p:cNvPr>
          <p:cNvSpPr txBox="1"/>
          <p:nvPr/>
        </p:nvSpPr>
        <p:spPr>
          <a:xfrm>
            <a:off x="399338" y="928115"/>
            <a:ext cx="4956582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실습하기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13974-B1EF-1ECB-8E7D-777466EDCBA7}"/>
              </a:ext>
            </a:extLst>
          </p:cNvPr>
          <p:cNvSpPr txBox="1"/>
          <p:nvPr/>
        </p:nvSpPr>
        <p:spPr>
          <a:xfrm>
            <a:off x="6141932" y="1612332"/>
            <a:ext cx="59722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실습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Microsoft GothicNeo"/>
              </a:rPr>
              <a:t>(1)</a:t>
            </a:r>
            <a:r>
              <a:rPr lang="ko-KR" altLang="en-US" sz="2000" dirty="0"/>
              <a:t> 웹브라우저 탭에 표시되는 이름</a:t>
            </a:r>
            <a:r>
              <a:rPr lang="en-US" altLang="ko-KR" sz="2000" dirty="0"/>
              <a:t>: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r>
              <a:rPr lang="en-US" altLang="ko-KR" dirty="0"/>
              <a:t>	&lt;title&gt;“</a:t>
            </a:r>
            <a:r>
              <a:rPr lang="ko-KR" altLang="en-US" dirty="0"/>
              <a:t>원하는 이름</a:t>
            </a:r>
            <a:r>
              <a:rPr lang="en-US" altLang="ko-KR" dirty="0"/>
              <a:t>”&lt;/title&gt;</a:t>
            </a:r>
          </a:p>
          <a:p>
            <a:endParaRPr lang="en-US" altLang="ko-KR" dirty="0"/>
          </a:p>
          <a:p>
            <a:r>
              <a:rPr lang="en-US" altLang="ko-KR" sz="2000" dirty="0"/>
              <a:t>(2)</a:t>
            </a:r>
            <a:r>
              <a:rPr lang="ko-KR" altLang="en-US" sz="2000" dirty="0"/>
              <a:t>입력 받기</a:t>
            </a:r>
            <a:r>
              <a:rPr lang="en-US" altLang="ko-KR" sz="2000" dirty="0"/>
              <a:t>:</a:t>
            </a:r>
          </a:p>
          <a:p>
            <a:r>
              <a:rPr lang="en-US" altLang="ko-KR" sz="2000" dirty="0"/>
              <a:t>	</a:t>
            </a:r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</a:t>
            </a:r>
            <a:r>
              <a:rPr lang="ko-KR" altLang="en-US" dirty="0"/>
              <a:t>원하는 타입</a:t>
            </a:r>
            <a:r>
              <a:rPr lang="en-US" altLang="ko-KR" dirty="0"/>
              <a:t>” value=“</a:t>
            </a:r>
            <a:r>
              <a:rPr lang="ko-KR" altLang="en-US" dirty="0"/>
              <a:t>페이지에서 </a:t>
            </a:r>
            <a:endParaRPr lang="en-US" altLang="ko-KR" dirty="0"/>
          </a:p>
          <a:p>
            <a:r>
              <a:rPr lang="en-US" altLang="ko-KR" dirty="0"/>
              <a:t>	  </a:t>
            </a:r>
            <a:r>
              <a:rPr lang="ko-KR" altLang="en-US" dirty="0"/>
              <a:t>출력되는 값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sz="2000" dirty="0"/>
              <a:t>(3)</a:t>
            </a:r>
            <a:r>
              <a:rPr lang="ko-KR" altLang="en-US" sz="2000" dirty="0"/>
              <a:t>글자크기 설정</a:t>
            </a:r>
            <a:r>
              <a:rPr lang="en-US" altLang="ko-KR" sz="2000" dirty="0"/>
              <a:t>:</a:t>
            </a:r>
          </a:p>
          <a:p>
            <a:r>
              <a:rPr lang="en-US" altLang="ko-KR" dirty="0"/>
              <a:t>	style=“font-size:</a:t>
            </a:r>
            <a:r>
              <a:rPr lang="ko-KR" altLang="en-US" dirty="0"/>
              <a:t>원하는 크기</a:t>
            </a:r>
            <a:r>
              <a:rPr lang="en-US" altLang="ko-KR" dirty="0" err="1"/>
              <a:t>px</a:t>
            </a:r>
            <a:r>
              <a:rPr lang="en-US" altLang="ko-KR" dirty="0"/>
              <a:t>” </a:t>
            </a:r>
          </a:p>
          <a:p>
            <a:endParaRPr lang="en-US" altLang="ko-KR" dirty="0"/>
          </a:p>
          <a:p>
            <a:r>
              <a:rPr lang="en-US" altLang="ko-KR" sz="2000" dirty="0"/>
              <a:t>(4)</a:t>
            </a:r>
            <a:r>
              <a:rPr lang="ko-KR" altLang="en-US" sz="2000" dirty="0"/>
              <a:t>선택</a:t>
            </a:r>
            <a:r>
              <a:rPr lang="en-US" altLang="ko-KR" sz="2000" dirty="0"/>
              <a:t>:</a:t>
            </a:r>
          </a:p>
          <a:p>
            <a:r>
              <a:rPr lang="en-US" altLang="ko-KR" dirty="0"/>
              <a:t>	&lt;select&gt;&lt;/select&gt;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063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E006372-D082-6AC2-A01B-744C1FA86727}"/>
              </a:ext>
            </a:extLst>
          </p:cNvPr>
          <p:cNvGrpSpPr/>
          <p:nvPr/>
        </p:nvGrpSpPr>
        <p:grpSpPr>
          <a:xfrm>
            <a:off x="583279" y="0"/>
            <a:ext cx="11025441" cy="6858000"/>
            <a:chOff x="322768" y="0"/>
            <a:chExt cx="1102544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524CA2-05D2-5806-805E-650D752A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9687" y="0"/>
              <a:ext cx="10038522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7A1C16-E992-3760-8615-3CF276526E30}"/>
                </a:ext>
              </a:extLst>
            </p:cNvPr>
            <p:cNvSpPr txBox="1"/>
            <p:nvPr/>
          </p:nvSpPr>
          <p:spPr>
            <a:xfrm>
              <a:off x="322768" y="3429000"/>
              <a:ext cx="73648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실습</a:t>
              </a:r>
              <a:r>
                <a:rPr lang="en-US" altLang="ko-KR" dirty="0">
                  <a:solidFill>
                    <a:schemeClr val="accent1"/>
                  </a:solidFill>
                </a:rPr>
                <a:t>7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781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45337DD-DE8F-FA72-1349-9CC16368B976}"/>
              </a:ext>
            </a:extLst>
          </p:cNvPr>
          <p:cNvGrpSpPr/>
          <p:nvPr/>
        </p:nvGrpSpPr>
        <p:grpSpPr>
          <a:xfrm>
            <a:off x="931265" y="0"/>
            <a:ext cx="10329469" cy="6858000"/>
            <a:chOff x="322768" y="0"/>
            <a:chExt cx="10329469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183E9DC-C07C-F29D-1DAB-E51F3103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481" y="0"/>
              <a:ext cx="9329756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D8795F-42C5-48A2-FDCE-10DA6FC9C413}"/>
                </a:ext>
              </a:extLst>
            </p:cNvPr>
            <p:cNvSpPr txBox="1"/>
            <p:nvPr/>
          </p:nvSpPr>
          <p:spPr>
            <a:xfrm>
              <a:off x="322768" y="3429000"/>
              <a:ext cx="73648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실습</a:t>
              </a:r>
              <a:r>
                <a:rPr lang="en-US" altLang="ko-KR" dirty="0">
                  <a:solidFill>
                    <a:schemeClr val="accent1"/>
                  </a:solidFill>
                </a:rPr>
                <a:t>7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03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CC77FC6-59CC-4DF1-C54D-067533C12944}"/>
              </a:ext>
            </a:extLst>
          </p:cNvPr>
          <p:cNvGrpSpPr/>
          <p:nvPr/>
        </p:nvGrpSpPr>
        <p:grpSpPr>
          <a:xfrm>
            <a:off x="590408" y="0"/>
            <a:ext cx="11011183" cy="6858000"/>
            <a:chOff x="322768" y="0"/>
            <a:chExt cx="11011183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A28BEF-863C-7130-D8CD-0942D0EEE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720" y="0"/>
              <a:ext cx="10023231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D4F374-FA08-CC90-FB92-1753511F6CB8}"/>
                </a:ext>
              </a:extLst>
            </p:cNvPr>
            <p:cNvSpPr txBox="1"/>
            <p:nvPr/>
          </p:nvSpPr>
          <p:spPr>
            <a:xfrm>
              <a:off x="322768" y="3429000"/>
              <a:ext cx="73648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실습</a:t>
              </a:r>
              <a:r>
                <a:rPr lang="en-US" altLang="ko-KR" dirty="0">
                  <a:solidFill>
                    <a:schemeClr val="accent1"/>
                  </a:solidFill>
                </a:rPr>
                <a:t>7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835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44995B7-120D-5D69-30E9-84B11CDF610F}"/>
              </a:ext>
            </a:extLst>
          </p:cNvPr>
          <p:cNvGrpSpPr/>
          <p:nvPr/>
        </p:nvGrpSpPr>
        <p:grpSpPr>
          <a:xfrm>
            <a:off x="893555" y="0"/>
            <a:ext cx="10404890" cy="6858000"/>
            <a:chOff x="721120" y="0"/>
            <a:chExt cx="1040489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6C51C52-A871-8362-1413-FAA054726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0143" y="0"/>
              <a:ext cx="657586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987C4A-FAEB-D958-8BCF-216C5FA7546C}"/>
                </a:ext>
              </a:extLst>
            </p:cNvPr>
            <p:cNvSpPr txBox="1"/>
            <p:nvPr/>
          </p:nvSpPr>
          <p:spPr>
            <a:xfrm>
              <a:off x="721120" y="3429000"/>
              <a:ext cx="256528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실습</a:t>
              </a:r>
              <a:r>
                <a:rPr lang="en-US" altLang="ko-KR" dirty="0">
                  <a:solidFill>
                    <a:schemeClr val="accent1"/>
                  </a:solidFill>
                </a:rPr>
                <a:t>7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(</a:t>
              </a:r>
              <a:r>
                <a:rPr lang="ko-KR" altLang="en-US" dirty="0">
                  <a:solidFill>
                    <a:schemeClr val="accent1"/>
                  </a:solidFill>
                </a:rPr>
                <a:t>회원가입 페이지 만들기</a:t>
              </a:r>
              <a:r>
                <a:rPr lang="en-US" altLang="ko-KR" dirty="0">
                  <a:solidFill>
                    <a:schemeClr val="accent1"/>
                  </a:solidFill>
                </a:rPr>
                <a:t>)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424D3786-3718-17F0-3F7A-060431E612AF}"/>
                </a:ext>
              </a:extLst>
            </p:cNvPr>
            <p:cNvSpPr/>
            <p:nvPr/>
          </p:nvSpPr>
          <p:spPr>
            <a:xfrm>
              <a:off x="3507501" y="3429000"/>
              <a:ext cx="821548" cy="597877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713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1E53F-AFF0-B137-E0BC-13E536DC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25941"/>
          <a:stretch/>
        </p:blipFill>
        <p:spPr>
          <a:xfrm>
            <a:off x="1185350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9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D56C6-A3B3-CE20-7F56-A5B4D32927E7}"/>
              </a:ext>
            </a:extLst>
          </p:cNvPr>
          <p:cNvSpPr txBox="1"/>
          <p:nvPr/>
        </p:nvSpPr>
        <p:spPr>
          <a:xfrm>
            <a:off x="6613627" y="932688"/>
            <a:ext cx="4956582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Aft>
                <a:spcPts val="600"/>
              </a:spcAft>
            </a:pPr>
            <a:r>
              <a:rPr lang="ko-KR" altLang="en-US" sz="4800" dirty="0"/>
              <a:t>웹프로그래밍 기초</a:t>
            </a:r>
          </a:p>
        </p:txBody>
      </p:sp>
    </p:spTree>
    <p:extLst>
      <p:ext uri="{BB962C8B-B14F-4D97-AF65-F5344CB8AC3E}">
        <p14:creationId xmlns:p14="http://schemas.microsoft.com/office/powerpoint/2010/main" val="3495753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빨간색 배경의 노란색 연필">
            <a:extLst>
              <a:ext uri="{FF2B5EF4-FFF2-40B4-BE49-F238E27FC236}">
                <a16:creationId xmlns:a16="http://schemas.microsoft.com/office/drawing/2014/main" id="{5CA3C751-5472-EE9C-0B57-7ED2C1644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0" b="575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58" name="Rectangle 5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40785B-AC78-E45D-1FDC-15EFE2069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Thank You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FD5F6-100A-D382-D66E-A11C5B3AD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kopo05 </a:t>
            </a:r>
            <a:r>
              <a:rPr lang="ko-KR" altLang="en-US" sz="2000" dirty="0">
                <a:solidFill>
                  <a:schemeClr val="bg1"/>
                </a:solidFill>
              </a:rPr>
              <a:t>김시현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079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76DA7C-F83F-1143-D4BD-4D4D991F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ko-KR" altLang="en-US" sz="3200"/>
              <a:t>웹프로그래밍 기초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84A90F-2511-C11B-6DFE-D412AC7D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18" y="2327168"/>
            <a:ext cx="6589900" cy="356025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개념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600" dirty="0"/>
              <a:t>	</a:t>
            </a:r>
            <a:r>
              <a:rPr lang="en-US" altLang="ko-KR" sz="1400" dirty="0"/>
              <a:t>(1) </a:t>
            </a:r>
            <a:r>
              <a:rPr lang="ko-KR" altLang="en-US" sz="1400" dirty="0"/>
              <a:t>웹브라우저 </a:t>
            </a:r>
            <a:r>
              <a:rPr lang="en-US" altLang="ko-KR" sz="1400" dirty="0"/>
              <a:t>: html</a:t>
            </a:r>
            <a:r>
              <a:rPr lang="ko-KR" altLang="en-US" sz="1400" dirty="0"/>
              <a:t>을 읽을 수 있는 프로그램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(2) HTML : </a:t>
            </a:r>
            <a:r>
              <a:rPr lang="ko-KR" altLang="en-US" sz="1400" dirty="0"/>
              <a:t>웹페이지를 표현하기 위한 대표적인 마크업 언어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(3) CSS : html</a:t>
            </a:r>
            <a:r>
              <a:rPr lang="ko-KR" altLang="en-US" sz="1400" dirty="0"/>
              <a:t>보다 디자인에 최적화된 마크업 언어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(4) </a:t>
            </a:r>
            <a:r>
              <a:rPr lang="ko-KR" altLang="en-US" sz="1400" dirty="0"/>
              <a:t>태그 </a:t>
            </a:r>
            <a:r>
              <a:rPr lang="en-US" altLang="ko-KR" sz="1400" dirty="0"/>
              <a:t>: html</a:t>
            </a:r>
            <a:r>
              <a:rPr lang="ko-KR" altLang="en-US" sz="1400" dirty="0"/>
              <a:t>의 최소 단위</a:t>
            </a:r>
            <a:r>
              <a:rPr lang="en-US" altLang="ko-KR" sz="1400" dirty="0"/>
              <a:t>. &lt;/&gt;, &lt;&gt;&lt;/&gt;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(5) </a:t>
            </a:r>
            <a:r>
              <a:rPr lang="ko-KR" altLang="en-US" sz="1400" dirty="0"/>
              <a:t>레이아웃 </a:t>
            </a:r>
            <a:r>
              <a:rPr lang="en-US" altLang="ko-KR" sz="1400" dirty="0"/>
              <a:t>: </a:t>
            </a:r>
            <a:r>
              <a:rPr lang="ko-KR" altLang="en-US" sz="1400" dirty="0"/>
              <a:t>요소들을 구성하는 방법 및 단위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(6) Javascript : </a:t>
            </a:r>
            <a:r>
              <a:rPr lang="ko-KR" altLang="en-US" sz="1400" dirty="0"/>
              <a:t>웹페이지를 동적으로 만들기 위한 개발언어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	        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마크업 언어 </a:t>
            </a:r>
            <a:r>
              <a:rPr lang="en-US" altLang="ko-KR" sz="1400" dirty="0"/>
              <a:t>X)</a:t>
            </a:r>
          </a:p>
        </p:txBody>
      </p:sp>
      <p:pic>
        <p:nvPicPr>
          <p:cNvPr id="7" name="Picture 6" descr="노란색 표면에 있는 숫자 1이 기록된 목재 블록의 위쪽 보기">
            <a:extLst>
              <a:ext uri="{FF2B5EF4-FFF2-40B4-BE49-F238E27FC236}">
                <a16:creationId xmlns:a16="http://schemas.microsoft.com/office/drawing/2014/main" id="{B8B7269C-DDD5-2C0D-17E9-BF64746E0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08" r="26941" b="-1"/>
          <a:stretch/>
        </p:blipFill>
        <p:spPr>
          <a:xfrm>
            <a:off x="7923529" y="630936"/>
            <a:ext cx="3610227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7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76DA7C-F83F-1143-D4BD-4D4D991F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ko-KR" altLang="en-US" sz="3200"/>
              <a:t>웹프로그래밍 기초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84A90F-2511-C11B-6DFE-D412AC7D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18" y="2209479"/>
            <a:ext cx="6492625" cy="381130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/>
              <a:t>2. Markup Language </a:t>
            </a:r>
            <a:r>
              <a:rPr lang="en-US" altLang="ko-KR" sz="1400" dirty="0"/>
              <a:t>(</a:t>
            </a:r>
            <a:r>
              <a:rPr lang="ko-KR" altLang="en-US" sz="1400" dirty="0"/>
              <a:t>마크업 언어는 개발 언어가 아님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(1) HTML (Hyper Text Markup Language)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(2) CSS (Cascading Style Sheets)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(3) XML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(4) JSON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/>
          </a:p>
          <a:p>
            <a:pPr>
              <a:lnSpc>
                <a:spcPct val="110000"/>
              </a:lnSpc>
            </a:pPr>
            <a:r>
              <a:rPr lang="en-US" altLang="ko-KR" sz="1600" dirty="0"/>
              <a:t>3. Web Programming Language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    [Javascript]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- Javascript Library ⇒ ex) JQuery(</a:t>
            </a:r>
            <a:r>
              <a:rPr lang="ko-KR" altLang="en-US" sz="1400" dirty="0"/>
              <a:t>최근에는 많이 안 쓰는 추세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	- Javascript Framework ⇒ ex) React, Angular, Vue</a:t>
            </a:r>
          </a:p>
        </p:txBody>
      </p:sp>
      <p:pic>
        <p:nvPicPr>
          <p:cNvPr id="7" name="Picture 6" descr="노란색 표면에 있는 숫자 1이 기록된 목재 블록의 위쪽 보기">
            <a:extLst>
              <a:ext uri="{FF2B5EF4-FFF2-40B4-BE49-F238E27FC236}">
                <a16:creationId xmlns:a16="http://schemas.microsoft.com/office/drawing/2014/main" id="{B8B7269C-DDD5-2C0D-17E9-BF64746E0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08" r="26941" b="-1"/>
          <a:stretch/>
        </p:blipFill>
        <p:spPr>
          <a:xfrm>
            <a:off x="7923529" y="630936"/>
            <a:ext cx="3610227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1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1E53F-AFF0-B137-E0BC-13E536DC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25941"/>
          <a:stretch/>
        </p:blipFill>
        <p:spPr>
          <a:xfrm>
            <a:off x="1185350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9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D56C6-A3B3-CE20-7F56-A5B4D32927E7}"/>
              </a:ext>
            </a:extLst>
          </p:cNvPr>
          <p:cNvSpPr txBox="1"/>
          <p:nvPr/>
        </p:nvSpPr>
        <p:spPr>
          <a:xfrm>
            <a:off x="6613627" y="932688"/>
            <a:ext cx="4956582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VSCode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5960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456AA3E-4A7A-E5AA-58B0-8B22126988AA}"/>
              </a:ext>
            </a:extLst>
          </p:cNvPr>
          <p:cNvGrpSpPr/>
          <p:nvPr/>
        </p:nvGrpSpPr>
        <p:grpSpPr>
          <a:xfrm>
            <a:off x="1528354" y="0"/>
            <a:ext cx="9144000" cy="6858000"/>
            <a:chOff x="1524000" y="0"/>
            <a:chExt cx="9144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11755A-668D-C998-1008-41332ED78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70D7A5-1126-79B8-754F-E1D296AACA9B}"/>
                </a:ext>
              </a:extLst>
            </p:cNvPr>
            <p:cNvSpPr txBox="1"/>
            <p:nvPr/>
          </p:nvSpPr>
          <p:spPr>
            <a:xfrm>
              <a:off x="4574932" y="2505670"/>
              <a:ext cx="60930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(2) </a:t>
              </a:r>
              <a:r>
                <a:rPr lang="ko-KR" altLang="en-US" dirty="0">
                  <a:solidFill>
                    <a:schemeClr val="accent1"/>
                  </a:solidFill>
                </a:rPr>
                <a:t>양식 자동 맞추기 설정 </a:t>
              </a:r>
              <a:r>
                <a:rPr lang="en-US" altLang="ko-KR" dirty="0">
                  <a:solidFill>
                    <a:schemeClr val="accent1"/>
                  </a:solidFill>
                </a:rPr>
                <a:t>: 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File &gt; Preferences &gt; Settings </a:t>
              </a:r>
            </a:p>
            <a:p>
              <a:r>
                <a:rPr lang="ko-KR" altLang="en-US" dirty="0">
                  <a:solidFill>
                    <a:schemeClr val="accent1"/>
                  </a:solidFill>
                </a:rPr>
                <a:t>검색창에</a:t>
              </a:r>
              <a:r>
                <a:rPr lang="en-US" altLang="ko-KR" dirty="0">
                  <a:solidFill>
                    <a:schemeClr val="accent1"/>
                  </a:solidFill>
                </a:rPr>
                <a:t> “Format On Save” </a:t>
              </a:r>
              <a:r>
                <a:rPr lang="ko-KR" altLang="en-US" dirty="0">
                  <a:solidFill>
                    <a:schemeClr val="accent1"/>
                  </a:solidFill>
                </a:rPr>
                <a:t>검색하여</a:t>
              </a:r>
              <a:r>
                <a:rPr lang="en-US" altLang="ko-KR" dirty="0">
                  <a:solidFill>
                    <a:schemeClr val="accent1"/>
                  </a:solidFill>
                </a:rPr>
                <a:t> </a:t>
              </a:r>
              <a:r>
                <a:rPr lang="ko-KR" altLang="en-US" dirty="0">
                  <a:solidFill>
                    <a:schemeClr val="accent1"/>
                  </a:solidFill>
                </a:rPr>
                <a:t>설정 체크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86036-B12F-F90F-0A9A-8F700FEE8189}"/>
                </a:ext>
              </a:extLst>
            </p:cNvPr>
            <p:cNvSpPr txBox="1"/>
            <p:nvPr/>
          </p:nvSpPr>
          <p:spPr>
            <a:xfrm>
              <a:off x="4574178" y="1163673"/>
              <a:ext cx="609382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arenBoth"/>
              </a:pPr>
              <a:r>
                <a:rPr lang="ko-KR" altLang="en-US" dirty="0">
                  <a:solidFill>
                    <a:schemeClr val="accent1"/>
                  </a:solidFill>
                </a:rPr>
                <a:t>자동 저장 설정 </a:t>
              </a:r>
              <a:r>
                <a:rPr lang="en-US" altLang="ko-KR" dirty="0">
                  <a:solidFill>
                    <a:schemeClr val="accent1"/>
                  </a:solidFill>
                </a:rPr>
                <a:t>: 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File &gt; Preferences &gt; Settings </a:t>
              </a:r>
            </a:p>
            <a:p>
              <a:r>
                <a:rPr lang="ko-KR" altLang="en-US" dirty="0">
                  <a:solidFill>
                    <a:schemeClr val="accent1"/>
                  </a:solidFill>
                </a:rPr>
                <a:t>검색창에</a:t>
              </a:r>
              <a:r>
                <a:rPr lang="en-US" altLang="ko-KR" dirty="0">
                  <a:solidFill>
                    <a:schemeClr val="accent1"/>
                  </a:solidFill>
                </a:rPr>
                <a:t> “auto save” </a:t>
              </a:r>
              <a:r>
                <a:rPr lang="ko-KR" altLang="en-US" dirty="0">
                  <a:solidFill>
                    <a:schemeClr val="accent1"/>
                  </a:solidFill>
                </a:rPr>
                <a:t>검색하여 설정 체크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0649BF-CAEE-B280-964E-1088B6500D11}"/>
                </a:ext>
              </a:extLst>
            </p:cNvPr>
            <p:cNvSpPr/>
            <p:nvPr/>
          </p:nvSpPr>
          <p:spPr>
            <a:xfrm>
              <a:off x="1828800" y="0"/>
              <a:ext cx="339634" cy="274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885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1E53F-AFF0-B137-E0BC-13E536DC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25941"/>
          <a:stretch/>
        </p:blipFill>
        <p:spPr>
          <a:xfrm>
            <a:off x="1185350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9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D56C6-A3B3-CE20-7F56-A5B4D32927E7}"/>
              </a:ext>
            </a:extLst>
          </p:cNvPr>
          <p:cNvSpPr txBox="1"/>
          <p:nvPr/>
        </p:nvSpPr>
        <p:spPr>
          <a:xfrm>
            <a:off x="6613627" y="932688"/>
            <a:ext cx="4956582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Github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46545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C3E738-B746-E6B4-500C-2D1C4DB226EA}"/>
              </a:ext>
            </a:extLst>
          </p:cNvPr>
          <p:cNvGrpSpPr/>
          <p:nvPr/>
        </p:nvGrpSpPr>
        <p:grpSpPr>
          <a:xfrm>
            <a:off x="194873" y="349484"/>
            <a:ext cx="11802254" cy="6159031"/>
            <a:chOff x="194873" y="342953"/>
            <a:chExt cx="11802254" cy="61590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92C871A-61C0-9787-FC8A-029F8350F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06" t="5377" r="33989" b="27410"/>
            <a:stretch/>
          </p:blipFill>
          <p:spPr>
            <a:xfrm>
              <a:off x="194873" y="356016"/>
              <a:ext cx="8442461" cy="614596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97CDFBD-0472-7540-1334-3D44B1DF3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79" t="5181" r="33989" b="27410"/>
            <a:stretch/>
          </p:blipFill>
          <p:spPr>
            <a:xfrm>
              <a:off x="3575317" y="356016"/>
              <a:ext cx="8421810" cy="61459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C4EAE-C088-9684-00C9-3D1A602D90FD}"/>
                </a:ext>
              </a:extLst>
            </p:cNvPr>
            <p:cNvSpPr txBox="1"/>
            <p:nvPr/>
          </p:nvSpPr>
          <p:spPr>
            <a:xfrm>
              <a:off x="4416103" y="3327904"/>
              <a:ext cx="71947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 GitHub </a:t>
              </a:r>
              <a:r>
                <a:rPr lang="ko-KR" altLang="en-US" dirty="0">
                  <a:solidFill>
                    <a:schemeClr val="accent1"/>
                  </a:solidFill>
                </a:rPr>
                <a:t>연결 </a:t>
              </a:r>
              <a:r>
                <a:rPr lang="en-US" altLang="ko-KR" dirty="0">
                  <a:solidFill>
                    <a:schemeClr val="accent1"/>
                  </a:solidFill>
                </a:rPr>
                <a:t>:</a:t>
              </a:r>
            </a:p>
            <a:p>
              <a:r>
                <a:rPr lang="en-US" altLang="ko-KR" dirty="0">
                  <a:solidFill>
                    <a:schemeClr val="accent1"/>
                  </a:solidFill>
                </a:rPr>
                <a:t> View &gt; Command Palette &gt; “Github” </a:t>
              </a:r>
              <a:r>
                <a:rPr lang="ko-KR" altLang="en-US" dirty="0">
                  <a:solidFill>
                    <a:schemeClr val="accent1"/>
                  </a:solidFill>
                </a:rPr>
                <a:t>검색 </a:t>
              </a:r>
              <a:r>
                <a:rPr lang="en-US" altLang="ko-KR" dirty="0">
                  <a:solidFill>
                    <a:schemeClr val="accent1"/>
                  </a:solidFill>
                </a:rPr>
                <a:t>&gt; “Publish to GitHub” </a:t>
              </a:r>
              <a:r>
                <a:rPr lang="ko-KR" altLang="en-US" dirty="0">
                  <a:solidFill>
                    <a:schemeClr val="accent1"/>
                  </a:solidFill>
                </a:rPr>
                <a:t>선택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C22B98-BE0A-F428-4680-C140ED880AC5}"/>
                </a:ext>
              </a:extLst>
            </p:cNvPr>
            <p:cNvSpPr/>
            <p:nvPr/>
          </p:nvSpPr>
          <p:spPr>
            <a:xfrm>
              <a:off x="1532398" y="342953"/>
              <a:ext cx="339634" cy="21875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DF3CC2-59F9-0A24-820D-897C5C2BF96F}"/>
                </a:ext>
              </a:extLst>
            </p:cNvPr>
            <p:cNvSpPr/>
            <p:nvPr/>
          </p:nvSpPr>
          <p:spPr>
            <a:xfrm>
              <a:off x="1532398" y="587829"/>
              <a:ext cx="2029856" cy="21875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8FDC3A-F3CD-22E6-8E3D-D6A29CC46304}"/>
                </a:ext>
              </a:extLst>
            </p:cNvPr>
            <p:cNvSpPr/>
            <p:nvPr/>
          </p:nvSpPr>
          <p:spPr>
            <a:xfrm>
              <a:off x="5512215" y="825031"/>
              <a:ext cx="966962" cy="21999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1173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Malgun Gothic Semilight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191</TotalTime>
  <Words>678</Words>
  <Application>Microsoft Office PowerPoint</Application>
  <PresentationFormat>와이드스크린</PresentationFormat>
  <Paragraphs>124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Malgun Gothic Semilight</vt:lpstr>
      <vt:lpstr>Microsoft GothicNeo</vt:lpstr>
      <vt:lpstr>Arial</vt:lpstr>
      <vt:lpstr>Calibri</vt:lpstr>
      <vt:lpstr>AccentBoxVTI</vt:lpstr>
      <vt:lpstr>HTML</vt:lpstr>
      <vt:lpstr>목차</vt:lpstr>
      <vt:lpstr>PowerPoint 프레젠테이션</vt:lpstr>
      <vt:lpstr>웹프로그래밍 기초</vt:lpstr>
      <vt:lpstr>웹프로그래밍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김시현</dc:creator>
  <cp:lastModifiedBy>김시현</cp:lastModifiedBy>
  <cp:revision>23</cp:revision>
  <dcterms:created xsi:type="dcterms:W3CDTF">2022-05-09T12:16:56Z</dcterms:created>
  <dcterms:modified xsi:type="dcterms:W3CDTF">2022-05-09T15:28:47Z</dcterms:modified>
</cp:coreProperties>
</file>